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79" r:id="rId3"/>
    <p:sldId id="258" r:id="rId4"/>
    <p:sldId id="281" r:id="rId5"/>
    <p:sldId id="280" r:id="rId6"/>
    <p:sldId id="282" r:id="rId7"/>
    <p:sldId id="283" r:id="rId8"/>
    <p:sldId id="284" r:id="rId9"/>
    <p:sldId id="285" r:id="rId10"/>
    <p:sldId id="291" r:id="rId11"/>
    <p:sldId id="287" r:id="rId12"/>
    <p:sldId id="288" r:id="rId13"/>
    <p:sldId id="289" r:id="rId14"/>
    <p:sldId id="29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p4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9A03C5-4A6F-4ED8-AA53-A1F289BE294A}" type="datetimeFigureOut">
              <a:rPr lang="en-US" smtClean="0"/>
              <a:t>12/2/2016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59299-0D5B-41A5-9F7D-910679399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80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EFACA-B719-4717-9C45-ADBC2D118478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350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EFACA-B719-4717-9C45-ADBC2D118478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832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EFACA-B719-4717-9C45-ADBC2D118478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097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EFACA-B719-4717-9C45-ADBC2D118478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04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healthit.gov/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altova.com/aot/online-training.html" TargetMode="Externa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www.altova.com/stylevision.html" TargetMode="External"/><Relationship Id="rId5" Type="http://schemas.openxmlformats.org/officeDocument/2006/relationships/hyperlink" Target="http://www./" TargetMode="External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2" y="593124"/>
            <a:ext cx="10377614" cy="145626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Cancer Reporting from laboratory information </a:t>
            </a:r>
            <a:r>
              <a:rPr lang="en-US" b="1" dirty="0" smtClean="0">
                <a:solidFill>
                  <a:srgbClr val="FFC000"/>
                </a:solidFill>
              </a:rPr>
              <a:t>systems (</a:t>
            </a:r>
            <a:r>
              <a:rPr lang="en-US" b="1" dirty="0">
                <a:solidFill>
                  <a:srgbClr val="FFC000"/>
                </a:solidFill>
              </a:rPr>
              <a:t>LIS) to state cancer registries</a:t>
            </a:r>
            <a:br>
              <a:rPr lang="en-US" b="1" dirty="0">
                <a:solidFill>
                  <a:srgbClr val="FFC000"/>
                </a:solidFill>
              </a:rPr>
            </a:br>
            <a:r>
              <a:rPr lang="en-US" b="1" dirty="0">
                <a:solidFill>
                  <a:srgbClr val="FFC000"/>
                </a:solidFill>
              </a:rPr>
              <a:t>“ </a:t>
            </a:r>
            <a:r>
              <a:rPr lang="en-US" b="1" dirty="0" smtClean="0">
                <a:solidFill>
                  <a:srgbClr val="FFC000"/>
                </a:solidFill>
              </a:rPr>
              <a:t>Final Project presentation“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71501" y="2142067"/>
            <a:ext cx="10245726" cy="42079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u="sng" dirty="0">
                <a:solidFill>
                  <a:srgbClr val="FFC000"/>
                </a:solidFill>
              </a:rPr>
              <a:t>FHIR MDT Team</a:t>
            </a:r>
          </a:p>
          <a:p>
            <a:pPr marL="0" indent="0" algn="ctr">
              <a:buNone/>
            </a:pPr>
            <a:r>
              <a:rPr lang="en-US" sz="2000" dirty="0"/>
              <a:t>Michael </a:t>
            </a:r>
            <a:r>
              <a:rPr lang="en-US" sz="2000" dirty="0" err="1"/>
              <a:t>Schepens</a:t>
            </a:r>
            <a:r>
              <a:rPr lang="en-US" sz="2000" dirty="0"/>
              <a:t>, Matt Powell, Ken Nguyen, X. Sheldon </a:t>
            </a:r>
            <a:r>
              <a:rPr lang="en-US" sz="2000" dirty="0" err="1"/>
              <a:t>Gu</a:t>
            </a:r>
            <a:r>
              <a:rPr lang="en-US" sz="2000" dirty="0"/>
              <a:t>, Hasti Ghabel</a:t>
            </a:r>
          </a:p>
          <a:p>
            <a:pPr marL="0" indent="0" algn="ctr">
              <a:buNone/>
            </a:pPr>
            <a:r>
              <a:rPr lang="en-US" sz="2000" dirty="0" smtClean="0"/>
              <a:t>December 4</a:t>
            </a:r>
            <a:r>
              <a:rPr lang="en-US" sz="2000" baseline="30000" dirty="0" smtClean="0"/>
              <a:t>th</a:t>
            </a:r>
            <a:r>
              <a:rPr lang="en-US" sz="2000" dirty="0" smtClean="0"/>
              <a:t>, </a:t>
            </a:r>
            <a:r>
              <a:rPr lang="en-US" sz="2000" dirty="0"/>
              <a:t>2016</a:t>
            </a:r>
          </a:p>
          <a:p>
            <a:pPr marL="0" indent="0" algn="ctr">
              <a:buNone/>
            </a:pPr>
            <a:r>
              <a:rPr lang="en-US" sz="2000" u="sng" dirty="0" smtClean="0">
                <a:solidFill>
                  <a:srgbClr val="FFC000"/>
                </a:solidFill>
              </a:rPr>
              <a:t>Professor</a:t>
            </a:r>
            <a:endParaRPr lang="en-US" sz="2000" dirty="0">
              <a:solidFill>
                <a:srgbClr val="FFC000"/>
              </a:solidFill>
            </a:endParaRPr>
          </a:p>
          <a:p>
            <a:pPr marL="0" indent="0" algn="ctr">
              <a:buNone/>
            </a:pPr>
            <a:r>
              <a:rPr lang="en-US" sz="2000" dirty="0"/>
              <a:t>Dr. Mark </a:t>
            </a:r>
            <a:r>
              <a:rPr lang="en-US" sz="2000" dirty="0" err="1"/>
              <a:t>Braunstein</a:t>
            </a:r>
            <a:endParaRPr lang="en-US" sz="2000" dirty="0"/>
          </a:p>
          <a:p>
            <a:pPr marL="0" indent="0" algn="ctr">
              <a:buNone/>
            </a:pPr>
            <a:r>
              <a:rPr lang="en-US" sz="2000" u="sng" dirty="0">
                <a:solidFill>
                  <a:srgbClr val="FFC000"/>
                </a:solidFill>
              </a:rPr>
              <a:t>Mentors:</a:t>
            </a:r>
          </a:p>
          <a:p>
            <a:pPr marL="0" indent="0" algn="ctr">
              <a:buNone/>
            </a:pPr>
            <a:r>
              <a:rPr lang="en-US" sz="2000" dirty="0"/>
              <a:t>Sandy Jones &amp; Paula </a:t>
            </a:r>
            <a:r>
              <a:rPr lang="en-US" sz="2000" dirty="0" smtClean="0"/>
              <a:t>Braun</a:t>
            </a:r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i="1" dirty="0"/>
              <a:t>Introduction to Health Informatics </a:t>
            </a:r>
            <a:r>
              <a:rPr lang="en-US" sz="2000" i="1" dirty="0" smtClean="0"/>
              <a:t>- 6440</a:t>
            </a:r>
            <a:endParaRPr lang="en-US" sz="20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15" y="5832396"/>
            <a:ext cx="2851987" cy="65559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1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88"/>
    </mc:Choice>
    <mc:Fallback xmlns="">
      <p:transition spd="slow" advTm="20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9697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52536" y="145959"/>
            <a:ext cx="10647726" cy="8249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Functionality &amp; Demo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20909" y="821625"/>
            <a:ext cx="10004426" cy="1270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0806AC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0909" y="895285"/>
            <a:ext cx="7736822" cy="587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84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000"/>
    </mc:Choice>
    <mc:Fallback xmlns="">
      <p:transition spd="slow" advTm="4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424" y="691160"/>
            <a:ext cx="10131425" cy="46685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Usability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06513"/>
            <a:ext cx="10272628" cy="4947024"/>
          </a:xfrm>
        </p:spPr>
        <p:txBody>
          <a:bodyPr>
            <a:normAutofit/>
          </a:bodyPr>
          <a:lstStyle/>
          <a:p>
            <a:pPr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sz="2400" i="1" dirty="0" smtClean="0">
                <a:solidFill>
                  <a:srgbClr val="FFC000"/>
                </a:solidFill>
              </a:rPr>
              <a:t>Benefits</a:t>
            </a:r>
            <a:endParaRPr lang="en-US" sz="2400" dirty="0" smtClean="0"/>
          </a:p>
          <a:p>
            <a:r>
              <a:rPr lang="en-US" sz="2400" dirty="0" smtClean="0"/>
              <a:t>The designed system provides a FHIR Structured Data Capture (SDC) from CAP </a:t>
            </a:r>
            <a:r>
              <a:rPr lang="en-US" sz="2400" dirty="0" err="1" smtClean="0"/>
              <a:t>eCCs</a:t>
            </a:r>
            <a:r>
              <a:rPr lang="en-US" sz="2400" dirty="0" smtClean="0"/>
              <a:t>, which makes data available in standard format for future use and expedites electronic storage.</a:t>
            </a:r>
          </a:p>
          <a:p>
            <a:r>
              <a:rPr lang="en-US" sz="2400" dirty="0" smtClean="0">
                <a:latin typeface="Calibri"/>
              </a:rPr>
              <a:t>Ensuring </a:t>
            </a:r>
            <a:r>
              <a:rPr lang="en-US" sz="2400" dirty="0">
                <a:latin typeface="Calibri"/>
              </a:rPr>
              <a:t>the central Cancer Registry is aware of all the required cancer </a:t>
            </a:r>
            <a:r>
              <a:rPr lang="en-US" sz="2400" dirty="0" smtClean="0">
                <a:latin typeface="Calibri"/>
              </a:rPr>
              <a:t>instances.</a:t>
            </a:r>
            <a:endParaRPr lang="en-US" sz="2400" dirty="0">
              <a:latin typeface="Calibri"/>
            </a:endParaRPr>
          </a:p>
          <a:p>
            <a:r>
              <a:rPr lang="en-US" sz="2400" dirty="0">
                <a:latin typeface="Calibri"/>
              </a:rPr>
              <a:t>The cancer information </a:t>
            </a:r>
            <a:r>
              <a:rPr lang="en-US" sz="2400" dirty="0" smtClean="0">
                <a:latin typeface="Calibri"/>
              </a:rPr>
              <a:t>acts </a:t>
            </a:r>
            <a:r>
              <a:rPr lang="en-US" sz="2400" dirty="0">
                <a:latin typeface="Calibri"/>
              </a:rPr>
              <a:t>as a source for research and </a:t>
            </a:r>
            <a:r>
              <a:rPr lang="en-US" sz="2400" dirty="0" smtClean="0">
                <a:latin typeface="Calibri"/>
              </a:rPr>
              <a:t>treatment.</a:t>
            </a:r>
            <a:endParaRPr lang="en-US" sz="2400" dirty="0">
              <a:latin typeface="Calibri"/>
            </a:endParaRP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720540" y="1158011"/>
            <a:ext cx="10140408" cy="910"/>
          </a:xfrm>
          <a:prstGeom prst="straightConnector1">
            <a:avLst/>
          </a:prstGeom>
          <a:ln>
            <a:solidFill>
              <a:srgbClr val="FFC000"/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751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03"/>
    </mc:Choice>
    <mc:Fallback xmlns="">
      <p:transition spd="slow" advTm="32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5801" y="88491"/>
            <a:ext cx="10131425" cy="1456267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Final Report – Gantt Chart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812800" y="1074986"/>
            <a:ext cx="10004426" cy="1270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596982" y="1209368"/>
            <a:ext cx="22803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Roles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FFC000"/>
                </a:solidFill>
              </a:rPr>
              <a:t>Project Manager: </a:t>
            </a:r>
            <a:r>
              <a:rPr lang="en-US" dirty="0"/>
              <a:t>Matt Powell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FFC000"/>
                </a:solidFill>
              </a:rPr>
              <a:t>HTML Developer:</a:t>
            </a:r>
            <a:r>
              <a:rPr lang="en-US" dirty="0"/>
              <a:t> </a:t>
            </a:r>
          </a:p>
          <a:p>
            <a:r>
              <a:rPr lang="en-US" dirty="0"/>
              <a:t>X. Sheldon </a:t>
            </a:r>
            <a:r>
              <a:rPr lang="en-US" dirty="0" err="1"/>
              <a:t>Gu</a:t>
            </a:r>
            <a:endParaRPr lang="en-US" dirty="0"/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FFC000"/>
                </a:solidFill>
              </a:rPr>
              <a:t>Server Developer: </a:t>
            </a:r>
          </a:p>
          <a:p>
            <a:r>
              <a:rPr lang="en-US" dirty="0"/>
              <a:t>Ken Nguyen</a:t>
            </a:r>
          </a:p>
          <a:p>
            <a:endParaRPr lang="en-US" dirty="0">
              <a:solidFill>
                <a:srgbClr val="FFC000"/>
              </a:solidFill>
            </a:endParaRPr>
          </a:p>
          <a:p>
            <a:r>
              <a:rPr lang="en-US" dirty="0">
                <a:solidFill>
                  <a:srgbClr val="FFC000"/>
                </a:solidFill>
              </a:rPr>
              <a:t>Quality Assurance: </a:t>
            </a:r>
            <a:r>
              <a:rPr lang="en-US" dirty="0"/>
              <a:t>Michael </a:t>
            </a:r>
            <a:r>
              <a:rPr lang="en-US" dirty="0" err="1"/>
              <a:t>Schepens</a:t>
            </a:r>
            <a:r>
              <a:rPr lang="en-US" dirty="0"/>
              <a:t> </a:t>
            </a:r>
          </a:p>
          <a:p>
            <a:r>
              <a:rPr lang="en-US" dirty="0"/>
              <a:t>Hasti Ghabel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1209368"/>
            <a:ext cx="8645646" cy="4991407"/>
          </a:xfr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7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700"/>
    </mc:Choice>
    <mc:Fallback xmlns="">
      <p:transition spd="slow" advTm="88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424" y="691160"/>
            <a:ext cx="10131425" cy="46685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Conclusions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06513"/>
            <a:ext cx="10272628" cy="4947024"/>
          </a:xfrm>
        </p:spPr>
        <p:txBody>
          <a:bodyPr>
            <a:normAutofit/>
          </a:bodyPr>
          <a:lstStyle/>
          <a:p>
            <a:pPr algn="just"/>
            <a:r>
              <a:rPr lang="en-US" sz="2600" dirty="0" smtClean="0"/>
              <a:t>Our team successfully produced two sample Questionnaires, Lung and Adrenal, compliant with the current FHIR HL7 standard.  </a:t>
            </a:r>
          </a:p>
          <a:p>
            <a:pPr algn="just"/>
            <a:r>
              <a:rPr lang="en-US" sz="2600" dirty="0" smtClean="0"/>
              <a:t>We completed a template based XLST transform file that created working HTML web forms for any FHIR HL7 complaint Questionnaire, which allows the user to fill in the selected form online. </a:t>
            </a:r>
          </a:p>
          <a:p>
            <a:pPr algn="just"/>
            <a:r>
              <a:rPr lang="en-US" sz="2600" dirty="0" smtClean="0"/>
              <a:t>We produced the output XML compliant with the FHIR HL7 Questionnaire Response schema.  </a:t>
            </a:r>
          </a:p>
          <a:p>
            <a:pPr algn="just"/>
            <a:r>
              <a:rPr lang="en-US" sz="2600" dirty="0" smtClean="0"/>
              <a:t>Our result data is validated to be sent to State Cancer Registry system implementing the same FHIR HL7 standard. </a:t>
            </a:r>
            <a:endParaRPr lang="en-US" sz="2600" dirty="0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720540" y="1158011"/>
            <a:ext cx="10140408" cy="910"/>
          </a:xfrm>
          <a:prstGeom prst="straightConnector1">
            <a:avLst/>
          </a:prstGeom>
          <a:ln>
            <a:solidFill>
              <a:srgbClr val="FFC000"/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084"/>
    </mc:Choice>
    <mc:Fallback xmlns="">
      <p:transition spd="slow" advTm="36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1831" y="2011681"/>
            <a:ext cx="8085131" cy="23650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600" b="1" dirty="0" smtClean="0"/>
              <a:t>Thank </a:t>
            </a:r>
            <a:r>
              <a:rPr lang="en-US" sz="4600" b="1" dirty="0"/>
              <a:t>You!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1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75"/>
    </mc:Choice>
    <mc:Fallback xmlns="">
      <p:transition spd="slow" advTm="51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998134"/>
            <a:ext cx="10131425" cy="4160410"/>
          </a:xfrm>
        </p:spPr>
        <p:txBody>
          <a:bodyPr>
            <a:normAutofit fontScale="62500" lnSpcReduction="20000"/>
          </a:bodyPr>
          <a:lstStyle/>
          <a:p>
            <a:r>
              <a:rPr lang="en-US" sz="2400" dirty="0" smtClean="0"/>
              <a:t>Introduction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 smtClean="0"/>
              <a:t>Problem</a:t>
            </a:r>
            <a:endParaRPr lang="en-US" sz="22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 smtClean="0"/>
              <a:t>Goal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 smtClean="0"/>
              <a:t>Audience</a:t>
            </a:r>
            <a:endParaRPr lang="en-US" sz="2400" dirty="0" smtClean="0"/>
          </a:p>
          <a:p>
            <a:r>
              <a:rPr lang="en-US" sz="2400" dirty="0" smtClean="0"/>
              <a:t>Research</a:t>
            </a:r>
          </a:p>
          <a:p>
            <a:r>
              <a:rPr lang="en-US" sz="2400" smtClean="0"/>
              <a:t>Design </a:t>
            </a:r>
            <a:endParaRPr lang="en-US" sz="2400" dirty="0" smtClean="0"/>
          </a:p>
          <a:p>
            <a:r>
              <a:rPr lang="en-US" sz="2400" dirty="0" smtClean="0"/>
              <a:t>Methods</a:t>
            </a:r>
          </a:p>
          <a:p>
            <a:r>
              <a:rPr lang="en-US" sz="2400" dirty="0" smtClean="0"/>
              <a:t>Innovation &amp; Solutions</a:t>
            </a:r>
          </a:p>
          <a:p>
            <a:r>
              <a:rPr lang="en-US" sz="2400" dirty="0" smtClean="0"/>
              <a:t>Functionality &amp; Demo</a:t>
            </a:r>
          </a:p>
          <a:p>
            <a:r>
              <a:rPr lang="en-US" sz="2400" dirty="0"/>
              <a:t>Usability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 smtClean="0"/>
              <a:t>Benefits</a:t>
            </a:r>
            <a:endParaRPr lang="en-US" sz="2400" dirty="0" smtClean="0"/>
          </a:p>
          <a:p>
            <a:r>
              <a:rPr lang="en-US" sz="2400" dirty="0" smtClean="0"/>
              <a:t>Final Report – Gantt Chart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Conclusions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812800" y="1625600"/>
            <a:ext cx="10004426" cy="1270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8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16"/>
    </mc:Choice>
    <mc:Fallback xmlns="">
      <p:transition spd="slow" advTm="19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512" y="1876314"/>
            <a:ext cx="9178410" cy="4573647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600" dirty="0" smtClean="0"/>
              <a:t>The cancer data is entered into Laboratory Information System (LIS).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 smtClean="0"/>
              <a:t>The cancer report addresses details on </a:t>
            </a:r>
            <a:r>
              <a:rPr lang="en-US" sz="2600" dirty="0"/>
              <a:t>College of American Pathologies (CAP) Cancer Protocols and electronic Cancer Checklists (</a:t>
            </a:r>
            <a:r>
              <a:rPr lang="en-US" sz="2600" dirty="0" err="1"/>
              <a:t>eCCs</a:t>
            </a:r>
            <a:r>
              <a:rPr lang="en-US" sz="2600" dirty="0"/>
              <a:t>) </a:t>
            </a:r>
            <a:r>
              <a:rPr lang="en-US" sz="2600" dirty="0" smtClean="0"/>
              <a:t>Template.</a:t>
            </a: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sz="2800" i="1" dirty="0">
                <a:solidFill>
                  <a:srgbClr val="FFC000"/>
                </a:solidFill>
              </a:rPr>
              <a:t>Problem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/>
              <a:t>Lack of standardized system for laboratory reports to central Cancer Registry causes the procedure developments to capture cases directly from each laboratory.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/>
              <a:t>Incomplete data collection causes missing statistics and </a:t>
            </a:r>
            <a:r>
              <a:rPr lang="en-US" sz="2600" dirty="0" smtClean="0"/>
              <a:t>research.</a:t>
            </a:r>
            <a:endParaRPr lang="en-US" sz="2600" dirty="0"/>
          </a:p>
          <a:p>
            <a:pPr>
              <a:buFont typeface="Arial" panose="020B0604020202020204" pitchFamily="34" charset="0"/>
              <a:buChar char="•"/>
            </a:pPr>
            <a:endParaRPr lang="en-US" sz="2600" b="1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Introduction</a:t>
            </a:r>
            <a:endParaRPr lang="en-US" dirty="0">
              <a:solidFill>
                <a:srgbClr val="FFC000"/>
              </a:solidFill>
              <a:latin typeface="+mn-lt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749300" y="1625601"/>
            <a:ext cx="10004426" cy="1270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Screen Shot 2016-10-01 at 11.02.49 A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1922" y="4294653"/>
            <a:ext cx="1545405" cy="1940229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63"/>
    </mc:Choice>
    <mc:Fallback xmlns="">
      <p:transition spd="slow" advTm="36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10131425" cy="636057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Introduction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563" y="3640731"/>
            <a:ext cx="7319793" cy="2219103"/>
          </a:xfrm>
        </p:spPr>
        <p:txBody>
          <a:bodyPr>
            <a:normAutofit/>
          </a:bodyPr>
          <a:lstStyle/>
          <a:p>
            <a:pPr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sz="2400" i="1" dirty="0" smtClean="0">
                <a:solidFill>
                  <a:srgbClr val="FFC000"/>
                </a:solidFill>
              </a:rPr>
              <a:t>Audience</a:t>
            </a:r>
            <a:endParaRPr lang="en-US" sz="2400" i="1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2400" dirty="0"/>
              <a:t>Laboratory technicians, who process cancer diagnosis and submit required case details to State Cancer Registry</a:t>
            </a:r>
            <a:r>
              <a:rPr lang="en-US" sz="2400" dirty="0" smtClean="0"/>
              <a:t>.</a:t>
            </a:r>
            <a:endParaRPr lang="en-US" sz="2400" dirty="0">
              <a:solidFill>
                <a:srgbClr val="FFFFFF"/>
              </a:solidFill>
              <a:latin typeface="Times New Roman" charset="0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742563" y="1183382"/>
            <a:ext cx="10140408" cy="910"/>
          </a:xfrm>
          <a:prstGeom prst="straightConnector1">
            <a:avLst/>
          </a:prstGeom>
          <a:ln>
            <a:solidFill>
              <a:srgbClr val="FFC000"/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6" name="Content Placeholder 7" descr="Screen Shot 2016-10-01 at 11.22.01 A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6176" y="3640731"/>
            <a:ext cx="2965867" cy="2110507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85800" y="1245657"/>
            <a:ext cx="10430064" cy="28685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sz="2400" i="1" dirty="0" smtClean="0">
                <a:solidFill>
                  <a:srgbClr val="FFC000"/>
                </a:solidFill>
              </a:rPr>
              <a:t>Goal</a:t>
            </a:r>
          </a:p>
          <a:p>
            <a:pPr marL="0" indent="0">
              <a:buNone/>
            </a:pPr>
            <a:r>
              <a:rPr lang="en-US" sz="2400" b="1" dirty="0" smtClean="0"/>
              <a:t>Develop a tool that can render CAP Cancer Protocols and </a:t>
            </a:r>
            <a:r>
              <a:rPr lang="en-US" sz="2400" b="1" dirty="0" err="1" smtClean="0"/>
              <a:t>eCCs</a:t>
            </a:r>
            <a:r>
              <a:rPr lang="en-US" sz="2400" b="1" dirty="0" smtClean="0"/>
              <a:t> Templates into FHIR Structure Data Capture (SDC) compliant forms and create the website that displays the FHIR HL7 structured Questionnaire, which receives the Laboratory Technician responses and </a:t>
            </a:r>
            <a:r>
              <a:rPr lang="en-US" sz="2400" b="1" dirty="0"/>
              <a:t>provide Questionnaire Response XML </a:t>
            </a:r>
            <a:r>
              <a:rPr lang="en-US" sz="2400" b="1" dirty="0" smtClean="0"/>
              <a:t>data based on FHIR HL7 standards.</a:t>
            </a:r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82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01"/>
    </mc:Choice>
    <mc:Fallback xmlns="">
      <p:transition spd="slow" advTm="33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10131425" cy="636057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research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742563" y="1183382"/>
            <a:ext cx="10140408" cy="910"/>
          </a:xfrm>
          <a:prstGeom prst="straightConnector1">
            <a:avLst/>
          </a:prstGeom>
          <a:ln>
            <a:solidFill>
              <a:srgbClr val="FFC000"/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Content Placeholder 2"/>
          <p:cNvSpPr txBox="1">
            <a:spLocks/>
          </p:cNvSpPr>
          <p:nvPr/>
        </p:nvSpPr>
        <p:spPr>
          <a:xfrm>
            <a:off x="685800" y="1245657"/>
            <a:ext cx="10430064" cy="5066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85800" y="1245657"/>
            <a:ext cx="10430064" cy="52731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Working </a:t>
            </a:r>
            <a:r>
              <a:rPr lang="en-US" sz="2400" dirty="0"/>
              <a:t>with our mentors from the Center for Disease Control (CDC), Sandy Jones and Paula Braun, </a:t>
            </a:r>
            <a:r>
              <a:rPr lang="en-US" sz="2400" dirty="0" smtClean="0"/>
              <a:t>to better understand the </a:t>
            </a:r>
            <a:r>
              <a:rPr lang="en-US" sz="2400" dirty="0"/>
              <a:t>goals </a:t>
            </a:r>
            <a:r>
              <a:rPr lang="en-US" sz="2400" dirty="0" smtClean="0"/>
              <a:t>of the project, workflow and technical design. </a:t>
            </a:r>
          </a:p>
          <a:p>
            <a:r>
              <a:rPr lang="en-US" sz="2400" dirty="0"/>
              <a:t> Our mentors </a:t>
            </a:r>
            <a:r>
              <a:rPr lang="en-US" sz="2400" dirty="0" smtClean="0"/>
              <a:t>provided us sample </a:t>
            </a:r>
            <a:r>
              <a:rPr lang="en-US" sz="2400" dirty="0"/>
              <a:t>documentation and source </a:t>
            </a:r>
            <a:r>
              <a:rPr lang="en-US" sz="2400" dirty="0" smtClean="0"/>
              <a:t>material to learn FHIR HL7 standard Questionnaire and Questionnaire Response structure (</a:t>
            </a:r>
            <a:r>
              <a:rPr lang="en-US" sz="2400" u="sng" dirty="0" smtClean="0">
                <a:hlinkClick r:id="rId5"/>
              </a:rPr>
              <a:t>http</a:t>
            </a:r>
            <a:r>
              <a:rPr lang="en-US" sz="2400" u="sng" dirty="0">
                <a:hlinkClick r:id="rId5"/>
              </a:rPr>
              <a:t>://www. </a:t>
            </a:r>
            <a:r>
              <a:rPr lang="en-US" sz="2400" u="sng" dirty="0" smtClean="0">
                <a:hlinkClick r:id="rId5"/>
              </a:rPr>
              <a:t>hl7.org</a:t>
            </a:r>
            <a:r>
              <a:rPr lang="en-US" sz="2400" u="sng" dirty="0" smtClean="0"/>
              <a:t>)</a:t>
            </a:r>
            <a:r>
              <a:rPr lang="en-US" sz="2400" dirty="0" smtClean="0"/>
              <a:t> </a:t>
            </a:r>
            <a:r>
              <a:rPr lang="en-US" sz="2400" dirty="0"/>
              <a:t>. </a:t>
            </a:r>
            <a:endParaRPr lang="en-US" sz="2400" dirty="0" smtClean="0"/>
          </a:p>
          <a:p>
            <a:r>
              <a:rPr lang="en-US" sz="2400" dirty="0"/>
              <a:t> </a:t>
            </a:r>
            <a:r>
              <a:rPr lang="en-US" sz="2400" dirty="0" smtClean="0"/>
              <a:t>We focused on two cancer Questionnaires, Lung and Adrenal.</a:t>
            </a:r>
            <a:r>
              <a:rPr lang="en-US" sz="2400" dirty="0"/>
              <a:t> </a:t>
            </a:r>
            <a:endParaRPr lang="en-US" sz="2400" dirty="0" smtClean="0"/>
          </a:p>
          <a:p>
            <a:r>
              <a:rPr lang="en-US" sz="2400" dirty="0" smtClean="0"/>
              <a:t>Studied and Learned about transmitting XML data to HTML using XSLT.</a:t>
            </a:r>
          </a:p>
          <a:p>
            <a:r>
              <a:rPr lang="en-US" sz="2400" dirty="0" smtClean="0"/>
              <a:t>Used </a:t>
            </a:r>
            <a:r>
              <a:rPr lang="en-US" sz="2400" dirty="0" err="1" smtClean="0"/>
              <a:t>Altova</a:t>
            </a:r>
            <a:r>
              <a:rPr lang="en-US" sz="2400" dirty="0" smtClean="0"/>
              <a:t> Style </a:t>
            </a:r>
            <a:r>
              <a:rPr lang="en-US" sz="2400" dirty="0"/>
              <a:t>Vision </a:t>
            </a:r>
            <a:r>
              <a:rPr lang="en-US" sz="2400" dirty="0" smtClean="0"/>
              <a:t>tool </a:t>
            </a:r>
            <a:r>
              <a:rPr lang="en-US" sz="2400" dirty="0"/>
              <a:t>(</a:t>
            </a:r>
            <a:r>
              <a:rPr lang="en-US" sz="2400" u="sng" dirty="0">
                <a:hlinkClick r:id="rId6"/>
              </a:rPr>
              <a:t>https://www.altova.com/stylevision.html</a:t>
            </a:r>
            <a:r>
              <a:rPr lang="en-US" sz="2400" dirty="0"/>
              <a:t>) </a:t>
            </a:r>
            <a:r>
              <a:rPr lang="en-US" sz="2400" dirty="0" smtClean="0"/>
              <a:t>to validate Questionnaire/Response against FHIR HL7 Questionnaire/Response schema (Tutorials: </a:t>
            </a:r>
            <a:r>
              <a:rPr lang="en-US" sz="2400" u="sng" dirty="0" smtClean="0">
                <a:hlinkClick r:id="rId7"/>
              </a:rPr>
              <a:t>https</a:t>
            </a:r>
            <a:r>
              <a:rPr lang="en-US" sz="2400" u="sng" dirty="0">
                <a:hlinkClick r:id="rId7"/>
              </a:rPr>
              <a:t>://</a:t>
            </a:r>
            <a:r>
              <a:rPr lang="en-US" sz="2400" u="sng" dirty="0" smtClean="0">
                <a:hlinkClick r:id="rId7"/>
              </a:rPr>
              <a:t>www.altova.com/aot/online-training.html</a:t>
            </a:r>
            <a:r>
              <a:rPr lang="en-US" sz="2400" u="sng" dirty="0" smtClean="0"/>
              <a:t>)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Searched on </a:t>
            </a:r>
            <a:r>
              <a:rPr lang="en-US" sz="2400" u="sng" dirty="0">
                <a:hlinkClick r:id="rId8"/>
              </a:rPr>
              <a:t>www.healthit.gov</a:t>
            </a:r>
            <a:r>
              <a:rPr lang="en-US" sz="2400" dirty="0"/>
              <a:t> to learn about health organization initiatives and its incorporation into our project.  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861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296"/>
    </mc:Choice>
    <mc:Fallback xmlns="">
      <p:transition spd="slow" advTm="43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7768" y="1604210"/>
            <a:ext cx="6949182" cy="437541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39424" y="691160"/>
            <a:ext cx="10131425" cy="46685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>
                <a:solidFill>
                  <a:srgbClr val="FFC000"/>
                </a:solidFill>
              </a:rPr>
              <a:t>Design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701043" y="1118499"/>
            <a:ext cx="10140408" cy="910"/>
          </a:xfrm>
          <a:prstGeom prst="straightConnector1">
            <a:avLst/>
          </a:prstGeom>
          <a:ln>
            <a:solidFill>
              <a:srgbClr val="FFC000"/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79815" y="1167971"/>
            <a:ext cx="10382864" cy="387677"/>
          </a:xfrm>
        </p:spPr>
        <p:txBody>
          <a:bodyPr>
            <a:normAutofit fontScale="25000" lnSpcReduction="20000"/>
          </a:bodyPr>
          <a:lstStyle/>
          <a:p>
            <a:pPr>
              <a:buClr>
                <a:srgbClr val="FFC000"/>
              </a:buClr>
              <a:buFont typeface="Wingdings" panose="05000000000000000000" pitchFamily="2" charset="2"/>
              <a:buChar char="ü"/>
            </a:pPr>
            <a:endParaRPr lang="en-US" sz="2400" i="1" dirty="0">
              <a:solidFill>
                <a:srgbClr val="FFC000"/>
              </a:solidFill>
            </a:endParaRP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sz="7200" i="1" dirty="0">
                <a:solidFill>
                  <a:srgbClr val="FFC000"/>
                </a:solidFill>
              </a:rPr>
              <a:t>workflow</a:t>
            </a:r>
            <a:endParaRPr lang="en-US" sz="7200" dirty="0"/>
          </a:p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701044" y="1604210"/>
            <a:ext cx="4037144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</a:rPr>
              <a:t>User selects desired questionnaire form from Webpage </a:t>
            </a:r>
          </a:p>
          <a:p>
            <a:pPr marL="342900" indent="-342900"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</a:rPr>
              <a:t>The XML details of selected form is requested from file Repository.</a:t>
            </a:r>
          </a:p>
          <a:p>
            <a:pPr marL="342900" indent="-342900"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</a:rPr>
              <a:t>XML data sent to HTML converter.</a:t>
            </a:r>
          </a:p>
          <a:p>
            <a:pPr marL="342900" indent="-342900"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</a:rPr>
              <a:t>The system uses XSLT to build HTML format of the form.</a:t>
            </a:r>
          </a:p>
          <a:p>
            <a:pPr marL="342900" indent="-342900"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</a:rPr>
              <a:t>The selected Questionnaire appears on web page.</a:t>
            </a:r>
          </a:p>
          <a:p>
            <a:pPr marL="342900" indent="-342900"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</a:rPr>
              <a:t>The User fills in the responses on the web form and clicks Submit.</a:t>
            </a:r>
          </a:p>
          <a:p>
            <a:pPr marL="342900" indent="-342900"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</a:rPr>
              <a:t>Corresponding XML Questionnaire Response is generated that can be sent to State Cancer Registry.</a:t>
            </a:r>
            <a:endParaRPr lang="en-US" dirty="0"/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23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34"/>
    </mc:Choice>
    <mc:Fallback xmlns="">
      <p:transition spd="slow" advTm="41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1657521"/>
            <a:ext cx="6238789" cy="2179058"/>
          </a:xfrm>
        </p:spPr>
        <p:txBody>
          <a:bodyPr>
            <a:normAutofit fontScale="77500" lnSpcReduction="20000"/>
          </a:bodyPr>
          <a:lstStyle/>
          <a:p>
            <a:endParaRPr lang="en-US" b="1" dirty="0"/>
          </a:p>
          <a:p>
            <a:r>
              <a:rPr lang="en-US" b="1" dirty="0"/>
              <a:t>Experimented with </a:t>
            </a:r>
            <a:r>
              <a:rPr lang="en-US" b="1" dirty="0" err="1"/>
              <a:t>Altova</a:t>
            </a:r>
            <a:r>
              <a:rPr lang="en-US" b="1" dirty="0"/>
              <a:t> </a:t>
            </a:r>
            <a:r>
              <a:rPr lang="en-US" b="1" dirty="0" err="1"/>
              <a:t>StyleVision</a:t>
            </a:r>
            <a:r>
              <a:rPr lang="en-US" b="1" dirty="0"/>
              <a:t> tool to generate HTML</a:t>
            </a:r>
          </a:p>
          <a:p>
            <a:r>
              <a:rPr lang="en-US" b="1" dirty="0"/>
              <a:t>Used FHIR questionnaire schema (questionnaire.xsd)</a:t>
            </a:r>
          </a:p>
          <a:p>
            <a:r>
              <a:rPr lang="en-US" b="1" dirty="0"/>
              <a:t>Lung Cancer XML used and development data source</a:t>
            </a:r>
          </a:p>
          <a:p>
            <a:r>
              <a:rPr lang="en-US" b="1" dirty="0"/>
              <a:t>Designed HTML layout within </a:t>
            </a:r>
            <a:r>
              <a:rPr lang="en-US" b="1" dirty="0" err="1"/>
              <a:t>Altova</a:t>
            </a:r>
            <a:r>
              <a:rPr lang="en-US" b="1" dirty="0"/>
              <a:t> tool</a:t>
            </a:r>
          </a:p>
          <a:p>
            <a:r>
              <a:rPr lang="en-US" b="1" dirty="0"/>
              <a:t>Tool generated corresponding XSLT transformation file</a:t>
            </a:r>
          </a:p>
          <a:p>
            <a:r>
              <a:rPr lang="en-US" b="1" dirty="0"/>
              <a:t>Ultimately, tool proved inadequate and final XSLT was developed by hand</a:t>
            </a:r>
          </a:p>
          <a:p>
            <a:endParaRPr lang="en-US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Methods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812800" y="1625600"/>
            <a:ext cx="10004426" cy="1270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615" y="1526532"/>
            <a:ext cx="1742634" cy="47848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353" y="2558121"/>
            <a:ext cx="3868301" cy="3030608"/>
          </a:xfrm>
          <a:prstGeom prst="rect">
            <a:avLst/>
          </a:prstGeom>
          <a:ln w="28575">
            <a:solidFill>
              <a:srgbClr val="00B0F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51" y="3876329"/>
            <a:ext cx="2123302" cy="25244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623" y="3889360"/>
            <a:ext cx="2207052" cy="2544089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3122141" y="4983892"/>
            <a:ext cx="782594" cy="428367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425146" y="6310183"/>
            <a:ext cx="420130" cy="3212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5486400" y="6343134"/>
            <a:ext cx="265113" cy="304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425146" y="3637428"/>
            <a:ext cx="4947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</a:rPr>
              <a:t>XSLT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12382" y="3614719"/>
            <a:ext cx="7540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</a:rPr>
              <a:t>HTML</a:t>
            </a:r>
          </a:p>
        </p:txBody>
      </p:sp>
      <p:sp>
        <p:nvSpPr>
          <p:cNvPr id="18" name="Oval 17"/>
          <p:cNvSpPr/>
          <p:nvPr/>
        </p:nvSpPr>
        <p:spPr>
          <a:xfrm>
            <a:off x="7512908" y="1878227"/>
            <a:ext cx="646818" cy="1629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493529" y="2017898"/>
            <a:ext cx="896709" cy="1674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317061" y="2240913"/>
            <a:ext cx="10708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rgbClr val="FF0000"/>
                </a:solidFill>
              </a:rPr>
              <a:t>Lung.sps</a:t>
            </a:r>
            <a:endParaRPr lang="en-US" sz="1400" b="1" dirty="0">
              <a:solidFill>
                <a:srgbClr val="FF0000"/>
              </a:solidFill>
            </a:endParaRPr>
          </a:p>
        </p:txBody>
      </p:sp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3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13"/>
    </mc:Choice>
    <mc:Fallback xmlns="">
      <p:transition spd="slow" advTm="31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1704053"/>
            <a:ext cx="10160000" cy="4899000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5801" y="478151"/>
            <a:ext cx="10131425" cy="731215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Innovation &amp; solutions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812800" y="1133992"/>
            <a:ext cx="10004426" cy="1270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 txBox="1">
            <a:spLocks/>
          </p:cNvSpPr>
          <p:nvPr/>
        </p:nvSpPr>
        <p:spPr>
          <a:xfrm>
            <a:off x="3683820" y="1159601"/>
            <a:ext cx="4870245" cy="5444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“ XML Structure of FHIR Questionnaire “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55045" y="59712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93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00"/>
    </mc:Choice>
    <mc:Fallback xmlns="">
      <p:transition spd="slow" advTm="3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2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10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1664928"/>
            <a:ext cx="10270755" cy="4827639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5801" y="580105"/>
            <a:ext cx="10131425" cy="58010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C000"/>
                </a:solidFill>
              </a:rPr>
              <a:t>Innovation &amp; solution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812800" y="1084824"/>
            <a:ext cx="10004426" cy="1270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0571" y="5297017"/>
            <a:ext cx="4990004" cy="942812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265222" y="1160212"/>
            <a:ext cx="3365909" cy="5444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“ XSLT – FHIR Questionnaire “</a:t>
            </a: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4714" y="607577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78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81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10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1937</TotalTime>
  <Words>519</Words>
  <Application>Microsoft Office PowerPoint</Application>
  <PresentationFormat>Widescreen</PresentationFormat>
  <Paragraphs>97</Paragraphs>
  <Slides>14</Slides>
  <Notes>4</Notes>
  <HiddenSlides>0</HiddenSlides>
  <MMClips>14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Celestial</vt:lpstr>
      <vt:lpstr>Cancer Reporting from laboratory information systems (LIS) to state cancer registries “ Final Project presentation“</vt:lpstr>
      <vt:lpstr>Outline</vt:lpstr>
      <vt:lpstr>Introduction</vt:lpstr>
      <vt:lpstr>Introduction</vt:lpstr>
      <vt:lpstr>research</vt:lpstr>
      <vt:lpstr>PowerPoint Presentation</vt:lpstr>
      <vt:lpstr>Methods</vt:lpstr>
      <vt:lpstr>Innovation &amp; solutions</vt:lpstr>
      <vt:lpstr>Innovation &amp; solution</vt:lpstr>
      <vt:lpstr>Functionality &amp; Demo</vt:lpstr>
      <vt:lpstr>Usability</vt:lpstr>
      <vt:lpstr>Final Report – Gantt Chart</vt:lpstr>
      <vt:lpstr>Conclusions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Ghabel, Hasti</dc:creator>
  <cp:lastModifiedBy>Microsoft account</cp:lastModifiedBy>
  <cp:revision>132</cp:revision>
  <dcterms:created xsi:type="dcterms:W3CDTF">2016-11-06T12:35:34Z</dcterms:created>
  <dcterms:modified xsi:type="dcterms:W3CDTF">2016-12-03T00:13:11Z</dcterms:modified>
</cp:coreProperties>
</file>

<file path=docProps/thumbnail.jpeg>
</file>